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3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240FFF4-D675-4443-9651-61BB802BC796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26456B69-8E53-4005-8FAB-A1A89312F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2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0FFF4-D675-4443-9651-61BB802BC796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56B69-8E53-4005-8FAB-A1A89312F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03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0FFF4-D675-4443-9651-61BB802BC796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56B69-8E53-4005-8FAB-A1A89312F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7380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0FFF4-D675-4443-9651-61BB802BC796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56B69-8E53-4005-8FAB-A1A89312F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7958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0FFF4-D675-4443-9651-61BB802BC796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56B69-8E53-4005-8FAB-A1A89312F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5363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0FFF4-D675-4443-9651-61BB802BC796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56B69-8E53-4005-8FAB-A1A89312F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4164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0FFF4-D675-4443-9651-61BB802BC796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56B69-8E53-4005-8FAB-A1A89312F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8389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240FFF4-D675-4443-9651-61BB802BC796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56B69-8E53-4005-8FAB-A1A89312F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1276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5240FFF4-D675-4443-9651-61BB802BC796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56B69-8E53-4005-8FAB-A1A89312F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728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0FFF4-D675-4443-9651-61BB802BC796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56B69-8E53-4005-8FAB-A1A89312F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679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0FFF4-D675-4443-9651-61BB802BC796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56B69-8E53-4005-8FAB-A1A89312F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799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0FFF4-D675-4443-9651-61BB802BC796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56B69-8E53-4005-8FAB-A1A89312F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827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0FFF4-D675-4443-9651-61BB802BC796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56B69-8E53-4005-8FAB-A1A89312F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163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0FFF4-D675-4443-9651-61BB802BC796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56B69-8E53-4005-8FAB-A1A89312F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00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0FFF4-D675-4443-9651-61BB802BC796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56B69-8E53-4005-8FAB-A1A89312F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841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0FFF4-D675-4443-9651-61BB802BC796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56B69-8E53-4005-8FAB-A1A89312F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58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0FFF4-D675-4443-9651-61BB802BC796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56B69-8E53-4005-8FAB-A1A89312F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4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240FFF4-D675-4443-9651-61BB802BC796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26456B69-8E53-4005-8FAB-A1A89312F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81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46395" y="1084749"/>
            <a:ext cx="8825658" cy="2677648"/>
          </a:xfrm>
        </p:spPr>
        <p:txBody>
          <a:bodyPr/>
          <a:lstStyle/>
          <a:p>
            <a:pPr algn="ctr" rtl="1"/>
            <a:r>
              <a:rPr lang="fa-IR" b="0" i="0" dirty="0" smtClean="0">
                <a:effectLst/>
                <a:latin typeface="Inter"/>
              </a:rPr>
              <a:t>آزمون </a:t>
            </a:r>
            <a:r>
              <a:rPr lang="en-US" b="0" i="0" dirty="0" smtClean="0">
                <a:effectLst/>
                <a:latin typeface="Inter"/>
              </a:rPr>
              <a:t>KFP </a:t>
            </a:r>
            <a:r>
              <a:rPr lang="fa-IR" b="0" i="0" dirty="0" smtClean="0">
                <a:effectLst/>
                <a:latin typeface="Inter"/>
              </a:rPr>
              <a:t>در رشته پزشکی کودکان: روش‌ها و مثال‌ها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تهیه و تنظیم : دکتر افشین صفائی – معاون آموزشی مرکز آموزشی درمانی 17 شهریور</a:t>
            </a:r>
          </a:p>
          <a:p>
            <a:pPr algn="r" rtl="1"/>
            <a:r>
              <a:rPr lang="fa-IR" dirty="0" smtClean="0"/>
              <a:t>دکتر آیه میر عمارتی – مدیر </a:t>
            </a:r>
            <a:r>
              <a:rPr lang="en-US" dirty="0" err="1" smtClean="0"/>
              <a:t>edo</a:t>
            </a:r>
            <a:r>
              <a:rPr lang="fa-IR" dirty="0" smtClean="0"/>
              <a:t> مرکز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7168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192" y="2395093"/>
            <a:ext cx="10515600" cy="1325563"/>
          </a:xfrm>
        </p:spPr>
        <p:txBody>
          <a:bodyPr/>
          <a:lstStyle/>
          <a:p>
            <a:pPr algn="ctr" rtl="1"/>
            <a:r>
              <a:rPr lang="fa-IR" b="1" dirty="0">
                <a:solidFill>
                  <a:prstClr val="black"/>
                </a:solidFill>
              </a:rPr>
              <a:t>نمونه آزمون </a:t>
            </a:r>
            <a:r>
              <a:rPr lang="en-US" b="1" dirty="0">
                <a:solidFill>
                  <a:prstClr val="black"/>
                </a:solidFill>
              </a:rPr>
              <a:t>KFP </a:t>
            </a:r>
            <a:r>
              <a:rPr lang="fa-IR" b="1" dirty="0">
                <a:solidFill>
                  <a:prstClr val="black"/>
                </a:solidFill>
              </a:rPr>
              <a:t>در پزشکی کودکان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603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fa-IR" b="1" dirty="0" smtClean="0"/>
              <a:t/>
            </a:r>
            <a:br>
              <a:rPr lang="fa-IR" b="1" dirty="0" smtClean="0"/>
            </a:br>
            <a:r>
              <a:rPr lang="fa-IR" b="1" dirty="0" smtClean="0"/>
              <a:t>بخش ۱: سوالات تشریحی</a:t>
            </a:r>
            <a:br>
              <a:rPr lang="fa-IR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r" rtl="1"/>
            <a:r>
              <a:rPr lang="fa-IR" b="1" dirty="0" smtClean="0"/>
              <a:t>سوال </a:t>
            </a:r>
            <a:r>
              <a:rPr lang="fa-IR" b="1" dirty="0"/>
              <a:t>۱:</a:t>
            </a:r>
            <a:r>
              <a:rPr lang="fa-IR" dirty="0"/>
              <a:t/>
            </a:r>
            <a:br>
              <a:rPr lang="fa-IR" dirty="0"/>
            </a:br>
            <a:r>
              <a:rPr lang="fa-IR" dirty="0"/>
              <a:t>یک نوزاد ۷ روزه با زردی پوست و اسکلرا به کلینیک مراجعه کرده است. مادر نوزاد گزارش می‌دهد که زردی از روز سوم شروع شده و به تدریج افزایش یافته است. نوزاد از شیر مادر تغذیه می‌کند و وزن گیری او مناسب است.</a:t>
            </a:r>
          </a:p>
          <a:p>
            <a:pPr algn="r" rtl="1"/>
            <a:r>
              <a:rPr lang="fa-IR" dirty="0"/>
              <a:t>الف) علل احتمالی زردی در این نوزاد چیست؟</a:t>
            </a:r>
          </a:p>
          <a:p>
            <a:pPr algn="r" rtl="1"/>
            <a:r>
              <a:rPr lang="fa-IR" dirty="0"/>
              <a:t>ب) چه اقدامات تشخیصی را برای این نوزاد پیشنهاد می‌کنید؟</a:t>
            </a:r>
          </a:p>
          <a:p>
            <a:pPr algn="r" rtl="1"/>
            <a:r>
              <a:rPr lang="fa-IR" dirty="0"/>
              <a:t>ج) در صورت تایید زردی فیزیولوژیک، مراحل درمانی را توضیح دهید.</a:t>
            </a:r>
          </a:p>
          <a:p>
            <a:pPr algn="r" rtl="1"/>
            <a:r>
              <a:rPr lang="fa-IR" b="1" dirty="0"/>
              <a:t>پاسخ ایده‌آل:</a:t>
            </a:r>
            <a:endParaRPr lang="fa-IR" dirty="0"/>
          </a:p>
          <a:p>
            <a:pPr algn="r" rtl="1"/>
            <a:r>
              <a:rPr lang="fa-IR" dirty="0"/>
              <a:t>الف) علل احتمالی: زردی فیزیولوژیک، زردی ناشی از شیر مادر، ناسازگاری خونی (</a:t>
            </a:r>
            <a:r>
              <a:rPr lang="en-US" dirty="0"/>
              <a:t>ABO </a:t>
            </a:r>
            <a:r>
              <a:rPr lang="fa-IR" dirty="0"/>
              <a:t>یا </a:t>
            </a:r>
            <a:r>
              <a:rPr lang="en-US" dirty="0"/>
              <a:t>Rh)، </a:t>
            </a:r>
            <a:r>
              <a:rPr lang="fa-IR" dirty="0"/>
              <a:t>عفونت‌های نوزادی.</a:t>
            </a:r>
          </a:p>
          <a:p>
            <a:pPr algn="r" rtl="1"/>
            <a:r>
              <a:rPr lang="fa-IR" dirty="0"/>
              <a:t>ب) اقدامات تشخیصی: اندازه‌گیری سطح بیلی‌روبین توتال و مستقیم، تست‌های خونی (گروه خونی و </a:t>
            </a:r>
            <a:r>
              <a:rPr lang="en-US" dirty="0"/>
              <a:t>Coombs)، </a:t>
            </a:r>
            <a:r>
              <a:rPr lang="fa-IR" dirty="0"/>
              <a:t>بررسی تاریخچه خانوادگی و زایمان.</a:t>
            </a:r>
          </a:p>
          <a:p>
            <a:pPr algn="r" rtl="1"/>
            <a:r>
              <a:rPr lang="fa-IR" dirty="0"/>
              <a:t>ج) درمان زردی فیزیولوژیک: ادامه تغذیه با شیر مادر، فتوتراپی در صورت نیاز، پایش منظم سطح بیلی‌روبین</a:t>
            </a:r>
            <a:r>
              <a:rPr lang="fa-IR" dirty="0" smtClean="0"/>
              <a:t>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4605987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b="1" dirty="0" smtClean="0"/>
              <a:t>سوال</a:t>
            </a:r>
            <a:r>
              <a:rPr lang="fa-IR" b="1" dirty="0" smtClean="0"/>
              <a:t>۲: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/>
            <a:r>
              <a:rPr lang="fa-IR" dirty="0" smtClean="0"/>
              <a:t>یک </a:t>
            </a:r>
            <a:r>
              <a:rPr lang="fa-IR" dirty="0"/>
              <a:t>کودک ۲ ساله با تب بالا (۳۹ درجه سانتی‌گراد)، گلودرد و تورم غدد لنفاوی گردن مراجعه کرده است. مادر کودک گزارش می‌دهد که کودک بی‌حال است و از خوردن غذا امتناع می‌کند.</a:t>
            </a:r>
          </a:p>
          <a:p>
            <a:pPr algn="r" rtl="1"/>
            <a:r>
              <a:rPr lang="fa-IR" dirty="0"/>
              <a:t>الف) تشخیص اولیه شما چیست؟</a:t>
            </a:r>
          </a:p>
          <a:p>
            <a:pPr algn="r" rtl="1"/>
            <a:r>
              <a:rPr lang="fa-IR" dirty="0"/>
              <a:t>ب) چه آزمایش‌هایی را برای تایید تشخیص درخواست می‌کنید؟</a:t>
            </a:r>
          </a:p>
          <a:p>
            <a:pPr algn="r" rtl="1"/>
            <a:r>
              <a:rPr lang="fa-IR" dirty="0"/>
              <a:t>ج) در صورت تایید تشخیص، مراحل درمانی را توضیح دهید.</a:t>
            </a:r>
          </a:p>
          <a:p>
            <a:pPr algn="r" rtl="1"/>
            <a:r>
              <a:rPr lang="fa-IR" b="1" dirty="0"/>
              <a:t>پاسخ ایده‌آل:</a:t>
            </a:r>
            <a:endParaRPr lang="fa-IR" dirty="0"/>
          </a:p>
          <a:p>
            <a:pPr algn="r" rtl="1"/>
            <a:r>
              <a:rPr lang="fa-IR" dirty="0"/>
              <a:t>الف) تشخیص اولیه: عفونت ویروسی (مانند مونونوکلئوز عفونی) یا استرپتوکوکی (مانند فارنژیت استرپتوکوکی).</a:t>
            </a:r>
          </a:p>
          <a:p>
            <a:pPr algn="r" rtl="1"/>
            <a:r>
              <a:rPr lang="fa-IR" dirty="0"/>
              <a:t>ب) آزمایش‌ها: تست سریع استرپتوکوک، کشت گلو، </a:t>
            </a:r>
            <a:r>
              <a:rPr lang="en-US" dirty="0"/>
              <a:t>CBC، </a:t>
            </a:r>
            <a:r>
              <a:rPr lang="fa-IR" dirty="0"/>
              <a:t>تست مونواسپات.</a:t>
            </a:r>
          </a:p>
          <a:p>
            <a:pPr algn="r" rtl="1"/>
            <a:r>
              <a:rPr lang="fa-IR" dirty="0"/>
              <a:t>ج) درمان: در صورت تایید فارنژیت استرپتوکوکی، استفاده از آنتی‌بیوتیک (پنی‌سیلین یا آموکسی‌سیلین)، در صورت ویروسی بودن، درمان حمایتی (تب‌بر، مایعات، استراحت</a:t>
            </a:r>
            <a:r>
              <a:rPr lang="fa-IR" dirty="0" smtClean="0"/>
              <a:t>).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6543871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b="1" dirty="0"/>
              <a:t>بخش ۲: سناریوهای بالینی</a:t>
            </a:r>
            <a:br>
              <a:rPr lang="fa-IR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/>
            <a:r>
              <a:rPr lang="fa-IR" b="1" dirty="0" smtClean="0"/>
              <a:t>سناریو </a:t>
            </a:r>
            <a:r>
              <a:rPr lang="fa-IR" b="1" dirty="0"/>
              <a:t>۱:</a:t>
            </a:r>
            <a:r>
              <a:rPr lang="fa-IR" dirty="0"/>
              <a:t/>
            </a:r>
            <a:br>
              <a:rPr lang="fa-IR" dirty="0"/>
            </a:br>
            <a:r>
              <a:rPr lang="fa-IR" dirty="0"/>
              <a:t>یک کودک ۵ ساله با علائم تنگی نفس، خس‌خس سینه و سرفه‌های مکرر به اورژانس مراجعه کرده است. والدین گزارش می‌دهند که این علائم در شب‌ها و هنگام فعالیت بدنی تشدید می‌شود. کودک سابقه آلرژی و اگزما نیز دارد.</a:t>
            </a:r>
          </a:p>
          <a:p>
            <a:pPr algn="r" rtl="1"/>
            <a:r>
              <a:rPr lang="fa-IR" dirty="0"/>
              <a:t>الف) تشخیص احتمالی شما چیست؟</a:t>
            </a:r>
          </a:p>
          <a:p>
            <a:pPr algn="r" rtl="1"/>
            <a:r>
              <a:rPr lang="fa-IR" dirty="0"/>
              <a:t>ب) چه اقدامات تشخیصی را انجام می‌دهید؟</a:t>
            </a:r>
          </a:p>
          <a:p>
            <a:pPr algn="r" rtl="1"/>
            <a:r>
              <a:rPr lang="fa-IR" dirty="0"/>
              <a:t>ج) مراحل درمانی را توضیح دهید.</a:t>
            </a:r>
          </a:p>
          <a:p>
            <a:pPr algn="r" rtl="1"/>
            <a:r>
              <a:rPr lang="fa-IR" b="1" dirty="0"/>
              <a:t>پاسخ ایده‌آل:</a:t>
            </a:r>
            <a:endParaRPr lang="fa-IR" dirty="0"/>
          </a:p>
          <a:p>
            <a:pPr algn="r" rtl="1"/>
            <a:r>
              <a:rPr lang="fa-IR" dirty="0"/>
              <a:t>الف) تشخیص احتمالی: آسم کودکان.</a:t>
            </a:r>
          </a:p>
          <a:p>
            <a:pPr algn="r" rtl="1"/>
            <a:r>
              <a:rPr lang="fa-IR" dirty="0"/>
              <a:t>ب) اقدامات تشخیصی: گرفتن تاریخچه کامل، معاینه فیزیکی، تست‌های عملکرد ریه (اسپیرومتری)، تست‌های آلرژی.</a:t>
            </a:r>
          </a:p>
          <a:p>
            <a:pPr algn="r" rtl="1"/>
            <a:r>
              <a:rPr lang="fa-IR" dirty="0"/>
              <a:t>ج) درمان: استفاده از داروهای استنشاقی (مانند سالبوتامول)، کورتیکواستروئیدهای استنشاقی، آموزش والدین در مورد مدیریت آسم و اجتناب از محرک‌ها</a:t>
            </a:r>
            <a:r>
              <a:rPr lang="fa-IR" dirty="0" smtClean="0"/>
              <a:t>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6713492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سناریو ۲:</a:t>
            </a:r>
            <a:br>
              <a:rPr lang="fa-IR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9056" y="2273681"/>
            <a:ext cx="10515600" cy="4351338"/>
          </a:xfrm>
        </p:spPr>
        <p:txBody>
          <a:bodyPr>
            <a:normAutofit fontScale="62500" lnSpcReduction="20000"/>
          </a:bodyPr>
          <a:lstStyle/>
          <a:p>
            <a:pPr marL="0" indent="0" algn="r" rtl="1">
              <a:buNone/>
            </a:pPr>
            <a:endParaRPr lang="fa-IR" sz="1600" b="1" dirty="0" smtClean="0">
              <a:cs typeface="+mj-cs"/>
            </a:endParaRPr>
          </a:p>
          <a:p>
            <a:pPr lvl="0" algn="r" rtl="1"/>
            <a:r>
              <a:rPr lang="fa-IR" sz="1800" b="1" dirty="0">
                <a:solidFill>
                  <a:prstClr val="black"/>
                </a:solidFill>
                <a:cs typeface="Times New Roman" panose="02020603050405020304" pitchFamily="18" charset="0"/>
              </a:rPr>
              <a:t>یک نوزاد ۳ ماهه با استفراغ مکرر و عدم وزن‌گیری مناسب به کلینیک مراجعه کرده است. مادر نوزاد گزارش می‌دهد که استفراغ پس از هر بار شیر خوردن رخ می‌دهد و نوزاد تحریک‌پذیر است.</a:t>
            </a:r>
          </a:p>
          <a:p>
            <a:pPr lvl="0" algn="r" rtl="1"/>
            <a:endParaRPr lang="fa-IR" sz="1800" b="1" dirty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lvl="0" algn="r" rtl="1"/>
            <a:r>
              <a:rPr lang="fa-IR" sz="1800" b="1" dirty="0">
                <a:solidFill>
                  <a:prstClr val="black"/>
                </a:solidFill>
                <a:cs typeface="Times New Roman" panose="02020603050405020304" pitchFamily="18" charset="0"/>
              </a:rPr>
              <a:t>الف) تشخیص احتمالی شما چیست؟</a:t>
            </a:r>
          </a:p>
          <a:p>
            <a:pPr lvl="0" algn="r" rtl="1"/>
            <a:endParaRPr lang="fa-IR" sz="1800" b="1" dirty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lvl="0" algn="r" rtl="1"/>
            <a:r>
              <a:rPr lang="fa-IR" sz="1800" b="1" dirty="0">
                <a:solidFill>
                  <a:prstClr val="black"/>
                </a:solidFill>
                <a:cs typeface="Times New Roman" panose="02020603050405020304" pitchFamily="18" charset="0"/>
              </a:rPr>
              <a:t>ب) چه اقدامات تشخیصی را انجام می‌دهید؟</a:t>
            </a:r>
          </a:p>
          <a:p>
            <a:pPr marL="0" lvl="0" indent="0" algn="r" rtl="1">
              <a:buNone/>
            </a:pPr>
            <a:endParaRPr lang="fa-IR" sz="1800" b="1" dirty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lvl="0" algn="r" rtl="1"/>
            <a:r>
              <a:rPr lang="fa-IR" sz="1800" b="1" dirty="0">
                <a:solidFill>
                  <a:prstClr val="black"/>
                </a:solidFill>
                <a:cs typeface="Times New Roman" panose="02020603050405020304" pitchFamily="18" charset="0"/>
              </a:rPr>
              <a:t>ج) مراحل درمانی را توضیح دهید.</a:t>
            </a:r>
          </a:p>
          <a:p>
            <a:pPr lvl="0" algn="r" rtl="1"/>
            <a:endParaRPr lang="fa-IR" sz="1800" b="1" dirty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lvl="0" algn="r" rtl="1"/>
            <a:r>
              <a:rPr lang="fa-IR" sz="1800" b="1" dirty="0">
                <a:solidFill>
                  <a:prstClr val="black"/>
                </a:solidFill>
                <a:cs typeface="Times New Roman" panose="02020603050405020304" pitchFamily="18" charset="0"/>
              </a:rPr>
              <a:t>پاسخ ایده‌آل:</a:t>
            </a:r>
          </a:p>
          <a:p>
            <a:pPr lvl="0" algn="r" rtl="1"/>
            <a:endParaRPr lang="fa-IR" sz="1800" b="1" dirty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lvl="0" algn="r" rtl="1"/>
            <a:r>
              <a:rPr lang="fa-IR" sz="1800" b="1" dirty="0">
                <a:solidFill>
                  <a:prstClr val="black"/>
                </a:solidFill>
                <a:cs typeface="Times New Roman" panose="02020603050405020304" pitchFamily="18" charset="0"/>
              </a:rPr>
              <a:t>الف) تشخیص احتمالی: تنگی پیلور (</a:t>
            </a:r>
            <a:r>
              <a:rPr lang="en-US" sz="1800" b="1" dirty="0">
                <a:solidFill>
                  <a:prstClr val="black"/>
                </a:solidFill>
              </a:rPr>
              <a:t>Pyloric Stenosis).</a:t>
            </a:r>
          </a:p>
          <a:p>
            <a:pPr lvl="0" algn="r" rtl="1"/>
            <a:endParaRPr lang="en-US" sz="1800" b="1" dirty="0">
              <a:solidFill>
                <a:prstClr val="black"/>
              </a:solidFill>
            </a:endParaRPr>
          </a:p>
          <a:p>
            <a:pPr lvl="0" algn="r" rtl="1"/>
            <a:r>
              <a:rPr lang="fa-IR" sz="1800" b="1" dirty="0">
                <a:solidFill>
                  <a:prstClr val="black"/>
                </a:solidFill>
                <a:cs typeface="Times New Roman" panose="02020603050405020304" pitchFamily="18" charset="0"/>
              </a:rPr>
              <a:t>ب) اقدامات تشخیصی: سونوگرافی شکم برای بررسی ضخامت عضله پیلور، آزمایش‌های الکترولیت‌ها.</a:t>
            </a:r>
          </a:p>
          <a:p>
            <a:pPr marL="0" lvl="0" indent="0" algn="r" rtl="1">
              <a:buNone/>
            </a:pPr>
            <a:endParaRPr lang="fa-IR" sz="1800" b="1" dirty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lvl="0" algn="r" rtl="1"/>
            <a:r>
              <a:rPr lang="fa-IR" sz="1800" b="1" dirty="0">
                <a:solidFill>
                  <a:prstClr val="black"/>
                </a:solidFill>
                <a:cs typeface="Times New Roman" panose="02020603050405020304" pitchFamily="18" charset="0"/>
              </a:rPr>
              <a:t>ج) درمان: اصلاح اختلالات الکترولیتی، جراحی پیلورومیوتومی.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2989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بخش ۳: سوالات کوتاه پاسخ</a:t>
            </a:r>
            <a:br>
              <a:rPr lang="fa-IR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67712"/>
            <a:ext cx="10515600" cy="3909251"/>
          </a:xfrm>
        </p:spPr>
        <p:txBody>
          <a:bodyPr>
            <a:normAutofit fontScale="47500" lnSpcReduction="20000"/>
          </a:bodyPr>
          <a:lstStyle/>
          <a:p>
            <a:pPr algn="r" rtl="1"/>
            <a:r>
              <a:rPr lang="fa-IR" sz="3400" b="1" dirty="0" smtClean="0"/>
              <a:t>سوال ۱:</a:t>
            </a:r>
          </a:p>
          <a:p>
            <a:pPr algn="r" rtl="1"/>
            <a:r>
              <a:rPr lang="fa-IR" sz="3400" b="1" dirty="0" smtClean="0"/>
              <a:t>علائم بالینی مننژیت باکتریال در نوزادان چیست؟</a:t>
            </a:r>
          </a:p>
          <a:p>
            <a:pPr marL="0" indent="0" algn="r" rtl="1">
              <a:buNone/>
            </a:pPr>
            <a:endParaRPr lang="fa-IR" sz="3400" b="1" dirty="0" smtClean="0"/>
          </a:p>
          <a:p>
            <a:pPr algn="r" rtl="1"/>
            <a:r>
              <a:rPr lang="fa-IR" sz="3400" b="1" dirty="0" smtClean="0"/>
              <a:t>پاسخ ایده‌آل:</a:t>
            </a:r>
          </a:p>
          <a:p>
            <a:pPr algn="r" rtl="1"/>
            <a:r>
              <a:rPr lang="fa-IR" sz="3400" b="1" dirty="0" smtClean="0"/>
              <a:t>تب، تحریک‌پذیری، بی‌حالی، استفراغ، برجستگی فونتانل، سفتی گردن (در نوزادان بزرگ‌تر).</a:t>
            </a:r>
          </a:p>
          <a:p>
            <a:pPr marL="0" indent="0" algn="r" rtl="1">
              <a:buNone/>
            </a:pPr>
            <a:endParaRPr lang="fa-IR" sz="3400" b="1" dirty="0" smtClean="0"/>
          </a:p>
          <a:p>
            <a:pPr algn="r" rtl="1"/>
            <a:r>
              <a:rPr lang="fa-IR" sz="3400" b="1" dirty="0" smtClean="0"/>
              <a:t>سوال ۲:</a:t>
            </a:r>
          </a:p>
          <a:p>
            <a:pPr algn="r" rtl="1"/>
            <a:r>
              <a:rPr lang="fa-IR" sz="3400" b="1" dirty="0" smtClean="0"/>
              <a:t>چه عواملی در ایجاد اوتیت مدیا (عفونت گوش میانی) در کودکان نقش دارند؟</a:t>
            </a:r>
          </a:p>
          <a:p>
            <a:pPr marL="0" indent="0" algn="r" rtl="1">
              <a:buNone/>
            </a:pPr>
            <a:endParaRPr lang="fa-IR" sz="3400" b="1" dirty="0" smtClean="0"/>
          </a:p>
          <a:p>
            <a:pPr algn="r" rtl="1"/>
            <a:r>
              <a:rPr lang="fa-IR" sz="3400" b="1" dirty="0" smtClean="0"/>
              <a:t>پاسخ ایده‌آل:</a:t>
            </a:r>
          </a:p>
          <a:p>
            <a:pPr algn="r" rtl="1"/>
            <a:r>
              <a:rPr lang="fa-IR" sz="3400" b="1" dirty="0" smtClean="0"/>
              <a:t>عفونت‌های ویروسی دستگاه تنفسی فوقانی، آلرژی، قرار گرفتن در معرض دود سیگار، اختلالات آناتومیک (مانند شکاف کام).</a:t>
            </a:r>
          </a:p>
          <a:p>
            <a:endParaRPr lang="fa-I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670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2440" y="950341"/>
            <a:ext cx="1901952" cy="969899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b="1" i="0" dirty="0" smtClean="0">
                <a:effectLst/>
                <a:latin typeface="Inter"/>
              </a:rPr>
              <a:t>مقدمه</a:t>
            </a:r>
            <a:r>
              <a:rPr lang="fa-IR" b="1" i="0" dirty="0" smtClean="0">
                <a:solidFill>
                  <a:srgbClr val="404040"/>
                </a:solidFill>
                <a:effectLst/>
                <a:latin typeface="Inter"/>
              </a:rPr>
              <a:t/>
            </a:r>
            <a:br>
              <a:rPr lang="fa-IR" b="1" i="0" dirty="0" smtClean="0">
                <a:solidFill>
                  <a:srgbClr val="404040"/>
                </a:solidFill>
                <a:effectLst/>
                <a:latin typeface="Inter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60904"/>
            <a:ext cx="10515600" cy="3516059"/>
          </a:xfrm>
        </p:spPr>
        <p:txBody>
          <a:bodyPr>
            <a:normAutofit/>
          </a:bodyPr>
          <a:lstStyle/>
          <a:p>
            <a:pPr algn="r" rtl="1"/>
            <a:r>
              <a:rPr lang="fa-IR" b="1" i="0" dirty="0" smtClean="0">
                <a:solidFill>
                  <a:srgbClr val="404040"/>
                </a:solidFill>
                <a:effectLst/>
                <a:latin typeface="Inter"/>
              </a:rPr>
              <a:t>آزمون </a:t>
            </a:r>
            <a:r>
              <a:rPr lang="en-US" b="1" i="0" dirty="0" smtClean="0">
                <a:solidFill>
                  <a:srgbClr val="404040"/>
                </a:solidFill>
                <a:effectLst/>
                <a:latin typeface="Inter"/>
              </a:rPr>
              <a:t>KFP </a:t>
            </a:r>
            <a:r>
              <a:rPr lang="fa-IR" b="1" i="0" dirty="0" smtClean="0">
                <a:solidFill>
                  <a:srgbClr val="404040"/>
                </a:solidFill>
                <a:effectLst/>
                <a:latin typeface="Inter"/>
              </a:rPr>
              <a:t>چیست؟</a:t>
            </a:r>
            <a:endParaRPr lang="fa-IR" b="0" i="0" dirty="0" smtClean="0">
              <a:solidFill>
                <a:srgbClr val="404040"/>
              </a:solidFill>
              <a:effectLst/>
              <a:latin typeface="Inter"/>
            </a:endParaRPr>
          </a:p>
          <a:p>
            <a:pPr algn="r" rtl="1"/>
            <a:r>
              <a:rPr lang="fa-IR" b="0" i="0" dirty="0" smtClean="0">
                <a:solidFill>
                  <a:srgbClr val="404040"/>
                </a:solidFill>
                <a:effectLst/>
                <a:latin typeface="Inter"/>
              </a:rPr>
              <a:t>آزمون 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Inter"/>
              </a:rPr>
              <a:t>KFP (Knowledge Fixation Point) </a:t>
            </a:r>
            <a:r>
              <a:rPr lang="fa-IR" b="0" i="0" dirty="0" smtClean="0">
                <a:solidFill>
                  <a:srgbClr val="404040"/>
                </a:solidFill>
                <a:effectLst/>
                <a:latin typeface="Inter"/>
              </a:rPr>
              <a:t>یک روش ارزیابی است که برای سنجش میزان درک و یادگیری دانشجویان در مفاهیم کلیدی پزشکی کودکان طراحی شده است.</a:t>
            </a:r>
          </a:p>
          <a:p>
            <a:pPr algn="r" rtl="1"/>
            <a:r>
              <a:rPr lang="fa-IR" b="0" i="0" dirty="0" smtClean="0">
                <a:solidFill>
                  <a:srgbClr val="404040"/>
                </a:solidFill>
                <a:effectLst/>
                <a:latin typeface="Inter"/>
              </a:rPr>
              <a:t>این آزمون بر پایه سوالات تشریحی و سناریوهای بالینی استوار است.</a:t>
            </a:r>
            <a:endParaRPr lang="en-US" b="0" i="0" dirty="0" smtClean="0">
              <a:solidFill>
                <a:srgbClr val="404040"/>
              </a:solidFill>
              <a:effectLst/>
              <a:latin typeface="Inter"/>
            </a:endParaRPr>
          </a:p>
          <a:p>
            <a:pPr algn="r" rtl="1"/>
            <a:endParaRPr lang="en-US" dirty="0">
              <a:solidFill>
                <a:srgbClr val="404040"/>
              </a:solidFill>
              <a:latin typeface="Inter"/>
            </a:endParaRPr>
          </a:p>
          <a:p>
            <a:pPr marL="0" indent="0" algn="r" rtl="1">
              <a:buNone/>
            </a:pPr>
            <a:endParaRPr lang="fa-IR" b="0" i="0" dirty="0" smtClean="0">
              <a:solidFill>
                <a:srgbClr val="404040"/>
              </a:solidFill>
              <a:effectLst/>
              <a:latin typeface="Inter"/>
            </a:endParaRPr>
          </a:p>
          <a:p>
            <a:pPr algn="r" rtl="1"/>
            <a:r>
              <a:rPr lang="fa-IR" b="1" i="0" dirty="0" smtClean="0">
                <a:solidFill>
                  <a:srgbClr val="404040"/>
                </a:solidFill>
                <a:effectLst/>
                <a:latin typeface="Inter"/>
              </a:rPr>
              <a:t>هدف آزمون:</a:t>
            </a:r>
            <a:endParaRPr lang="fa-IR" b="0" i="0" dirty="0" smtClean="0">
              <a:solidFill>
                <a:srgbClr val="404040"/>
              </a:solidFill>
              <a:effectLst/>
              <a:latin typeface="Inter"/>
            </a:endParaRPr>
          </a:p>
          <a:p>
            <a:pPr algn="r" rtl="1"/>
            <a:r>
              <a:rPr lang="fa-IR" b="0" i="0" dirty="0" smtClean="0">
                <a:solidFill>
                  <a:srgbClr val="404040"/>
                </a:solidFill>
                <a:effectLst/>
                <a:latin typeface="Inter"/>
              </a:rPr>
              <a:t>ارزیابی توانایی دانشجویان در تحلیل و حل مسائل بالینی در حوزه پزشکی کودکان.</a:t>
            </a:r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756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469392" y="1033272"/>
            <a:ext cx="10515600" cy="713232"/>
          </a:xfrm>
        </p:spPr>
        <p:txBody>
          <a:bodyPr>
            <a:normAutofit/>
          </a:bodyPr>
          <a:lstStyle/>
          <a:p>
            <a:pPr algn="r" rtl="1"/>
            <a:r>
              <a:rPr lang="fa-IR" b="1" i="0" dirty="0" smtClean="0">
                <a:effectLst/>
                <a:latin typeface="Inter"/>
              </a:rPr>
              <a:t>ساختار آزمون </a:t>
            </a:r>
            <a:r>
              <a:rPr lang="en-US" b="1" i="0" dirty="0" smtClean="0">
                <a:effectLst/>
                <a:latin typeface="Inter"/>
              </a:rPr>
              <a:t>KFP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87752"/>
            <a:ext cx="10515600" cy="3589211"/>
          </a:xfrm>
        </p:spPr>
        <p:txBody>
          <a:bodyPr>
            <a:normAutofit/>
          </a:bodyPr>
          <a:lstStyle/>
          <a:p>
            <a:pPr algn="r" rtl="1"/>
            <a:r>
              <a:rPr lang="fa-IR" b="1" i="0" dirty="0" smtClean="0">
                <a:solidFill>
                  <a:srgbClr val="404040"/>
                </a:solidFill>
                <a:effectLst/>
                <a:latin typeface="Inter"/>
              </a:rPr>
              <a:t>اجزای اصلی آزمون:</a:t>
            </a:r>
            <a:endParaRPr lang="fa-IR" b="0" i="0" dirty="0" smtClean="0">
              <a:solidFill>
                <a:srgbClr val="404040"/>
              </a:solidFill>
              <a:effectLst/>
              <a:latin typeface="Inter"/>
            </a:endParaRPr>
          </a:p>
          <a:p>
            <a:pPr algn="r" rtl="1">
              <a:buFont typeface="+mj-lt"/>
              <a:buAutoNum type="arabicPeriod"/>
            </a:pPr>
            <a:r>
              <a:rPr lang="fa-IR" b="1" i="0" dirty="0" smtClean="0">
                <a:solidFill>
                  <a:srgbClr val="404040"/>
                </a:solidFill>
                <a:effectLst/>
                <a:latin typeface="Inter"/>
              </a:rPr>
              <a:t>سوالات تشریحی:</a:t>
            </a:r>
            <a:endParaRPr lang="fa-IR" b="0" i="0" dirty="0" smtClean="0">
              <a:solidFill>
                <a:srgbClr val="404040"/>
              </a:solidFill>
              <a:effectLst/>
              <a:latin typeface="Inter"/>
            </a:endParaRPr>
          </a:p>
          <a:p>
            <a:pPr marL="742950" lvl="1" indent="-285750" algn="r" rtl="1">
              <a:buFont typeface="+mj-lt"/>
              <a:buAutoNum type="arabicPeriod"/>
            </a:pPr>
            <a:r>
              <a:rPr lang="fa-IR" b="0" i="0" dirty="0" smtClean="0">
                <a:solidFill>
                  <a:srgbClr val="404040"/>
                </a:solidFill>
                <a:effectLst/>
                <a:latin typeface="Inter"/>
              </a:rPr>
              <a:t>سوالاتی که نیاز به پاسخ‌های مفصلی دارند.</a:t>
            </a:r>
          </a:p>
          <a:p>
            <a:pPr marL="742950" lvl="1" indent="-285750" algn="r" rtl="1">
              <a:buFont typeface="+mj-lt"/>
              <a:buAutoNum type="arabicPeriod"/>
            </a:pPr>
            <a:r>
              <a:rPr lang="fa-IR" b="0" i="0" dirty="0" smtClean="0">
                <a:solidFill>
                  <a:srgbClr val="404040"/>
                </a:solidFill>
                <a:effectLst/>
                <a:latin typeface="Inter"/>
              </a:rPr>
              <a:t>مثال: "تشخیص افتراقی برای یک کودک ۲ ساله با تب و بثورات پوستی چیست؟“</a:t>
            </a:r>
            <a:endParaRPr lang="en-US" b="0" i="0" dirty="0" smtClean="0">
              <a:solidFill>
                <a:srgbClr val="404040"/>
              </a:solidFill>
              <a:effectLst/>
              <a:latin typeface="Inter"/>
            </a:endParaRPr>
          </a:p>
          <a:p>
            <a:pPr marL="457200" lvl="1" indent="0" algn="r" rtl="1">
              <a:buNone/>
            </a:pPr>
            <a:endParaRPr lang="en-US" dirty="0">
              <a:solidFill>
                <a:srgbClr val="404040"/>
              </a:solidFill>
              <a:latin typeface="Inter"/>
            </a:endParaRPr>
          </a:p>
          <a:p>
            <a:pPr marL="457200" lvl="1" indent="0" algn="r" rtl="1">
              <a:buNone/>
            </a:pPr>
            <a:endParaRPr lang="fa-IR" b="0" i="0" dirty="0" smtClean="0">
              <a:solidFill>
                <a:srgbClr val="404040"/>
              </a:solidFill>
              <a:effectLst/>
              <a:latin typeface="Inter"/>
            </a:endParaRPr>
          </a:p>
          <a:p>
            <a:pPr algn="r" rtl="1">
              <a:buFont typeface="+mj-lt"/>
              <a:buAutoNum type="arabicPeriod"/>
            </a:pPr>
            <a:r>
              <a:rPr lang="fa-IR" b="1" i="0" dirty="0" smtClean="0">
                <a:solidFill>
                  <a:srgbClr val="404040"/>
                </a:solidFill>
                <a:effectLst/>
                <a:latin typeface="Inter"/>
              </a:rPr>
              <a:t>سناریوهای بالینی:</a:t>
            </a:r>
            <a:endParaRPr lang="fa-IR" b="0" i="0" dirty="0" smtClean="0">
              <a:solidFill>
                <a:srgbClr val="404040"/>
              </a:solidFill>
              <a:effectLst/>
              <a:latin typeface="Inter"/>
            </a:endParaRPr>
          </a:p>
          <a:p>
            <a:pPr marL="742950" lvl="1" indent="-285750" algn="r" rtl="1">
              <a:buFont typeface="+mj-lt"/>
              <a:buAutoNum type="arabicPeriod"/>
            </a:pPr>
            <a:r>
              <a:rPr lang="fa-IR" b="0" i="0" dirty="0" smtClean="0">
                <a:solidFill>
                  <a:srgbClr val="404040"/>
                </a:solidFill>
                <a:effectLst/>
                <a:latin typeface="Inter"/>
              </a:rPr>
              <a:t>ارائه یک مورد بالینی و درخواست تحلیل و تصمیم‌گیری.</a:t>
            </a:r>
          </a:p>
          <a:p>
            <a:pPr marL="742950" lvl="1" indent="-285750" algn="r" rtl="1">
              <a:buFont typeface="+mj-lt"/>
              <a:buAutoNum type="arabicPeriod"/>
            </a:pPr>
            <a:r>
              <a:rPr lang="fa-IR" b="0" i="0" dirty="0" smtClean="0">
                <a:solidFill>
                  <a:srgbClr val="404040"/>
                </a:solidFill>
                <a:effectLst/>
                <a:latin typeface="Inter"/>
              </a:rPr>
              <a:t>مثال: "یک کودک ۵ ساله با علائم تنگی نفس و خس‌خس سینه مراجعه کرده است. مراحل تشخیص و درمان را توضیح دهید."</a:t>
            </a:r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572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076" y="964524"/>
            <a:ext cx="8761413" cy="706964"/>
          </a:xfrm>
        </p:spPr>
        <p:txBody>
          <a:bodyPr/>
          <a:lstStyle/>
          <a:p>
            <a:pPr algn="r" rtl="1"/>
            <a:r>
              <a:rPr lang="fa-IR" b="1" i="0" dirty="0" smtClean="0">
                <a:effectLst/>
                <a:latin typeface="Inter"/>
              </a:rPr>
              <a:t>مراحل طراحی آزمون </a:t>
            </a:r>
            <a:r>
              <a:rPr lang="en-US" b="1" i="0" dirty="0" smtClean="0">
                <a:effectLst/>
                <a:latin typeface="Inter"/>
              </a:rPr>
              <a:t>KFP</a:t>
            </a:r>
            <a:r>
              <a:rPr lang="en-US" b="1" i="0" dirty="0" smtClean="0">
                <a:solidFill>
                  <a:srgbClr val="404040"/>
                </a:solidFill>
                <a:effectLst/>
                <a:latin typeface="Inter"/>
              </a:rPr>
              <a:t/>
            </a:r>
            <a:br>
              <a:rPr lang="en-US" b="1" i="0" dirty="0" smtClean="0">
                <a:solidFill>
                  <a:srgbClr val="404040"/>
                </a:solidFill>
                <a:effectLst/>
                <a:latin typeface="Inter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fa-IR" b="1" i="0" dirty="0" smtClean="0">
                <a:solidFill>
                  <a:srgbClr val="404040"/>
                </a:solidFill>
                <a:effectLst/>
                <a:latin typeface="Inter"/>
              </a:rPr>
              <a:t>مراحل طراحی:</a:t>
            </a:r>
            <a:endParaRPr lang="fa-IR" b="0" i="0" dirty="0" smtClean="0">
              <a:solidFill>
                <a:srgbClr val="404040"/>
              </a:solidFill>
              <a:effectLst/>
              <a:latin typeface="Inter"/>
            </a:endParaRPr>
          </a:p>
          <a:p>
            <a:pPr algn="r" rtl="1">
              <a:buFont typeface="+mj-lt"/>
              <a:buAutoNum type="arabicPeriod"/>
            </a:pPr>
            <a:r>
              <a:rPr lang="fa-IR" b="1" i="0" dirty="0" smtClean="0">
                <a:solidFill>
                  <a:srgbClr val="404040"/>
                </a:solidFill>
                <a:effectLst/>
                <a:latin typeface="Inter"/>
              </a:rPr>
              <a:t>تعیین اهداف یادگیری:</a:t>
            </a:r>
            <a:endParaRPr lang="fa-IR" b="0" i="0" dirty="0" smtClean="0">
              <a:solidFill>
                <a:srgbClr val="404040"/>
              </a:solidFill>
              <a:effectLst/>
              <a:latin typeface="Inter"/>
            </a:endParaRPr>
          </a:p>
          <a:p>
            <a:pPr marL="742950" lvl="1" indent="-285750" algn="r" rtl="1">
              <a:buFont typeface="+mj-lt"/>
              <a:buAutoNum type="arabicPeriod"/>
            </a:pPr>
            <a:r>
              <a:rPr lang="fa-IR" b="0" i="0" dirty="0" smtClean="0">
                <a:solidFill>
                  <a:srgbClr val="404040"/>
                </a:solidFill>
                <a:effectLst/>
                <a:latin typeface="Inter"/>
              </a:rPr>
              <a:t>چه مفاهیمی باید ارزیابی شوند؟</a:t>
            </a:r>
            <a:endParaRPr lang="en-US" b="0" i="0" dirty="0" smtClean="0">
              <a:solidFill>
                <a:srgbClr val="404040"/>
              </a:solidFill>
              <a:effectLst/>
              <a:latin typeface="Inter"/>
            </a:endParaRPr>
          </a:p>
          <a:p>
            <a:pPr marL="457200" lvl="1" indent="0" algn="r" rtl="1">
              <a:buNone/>
            </a:pPr>
            <a:endParaRPr lang="fa-IR" b="0" i="0" dirty="0" smtClean="0">
              <a:solidFill>
                <a:srgbClr val="404040"/>
              </a:solidFill>
              <a:effectLst/>
              <a:latin typeface="Inter"/>
            </a:endParaRPr>
          </a:p>
          <a:p>
            <a:pPr algn="r" rtl="1">
              <a:buFont typeface="+mj-lt"/>
              <a:buAutoNum type="arabicPeriod"/>
            </a:pPr>
            <a:r>
              <a:rPr lang="fa-IR" b="1" i="0" dirty="0" smtClean="0">
                <a:solidFill>
                  <a:srgbClr val="404040"/>
                </a:solidFill>
                <a:effectLst/>
                <a:latin typeface="Inter"/>
              </a:rPr>
              <a:t>طراحی سوالات:</a:t>
            </a:r>
            <a:endParaRPr lang="fa-IR" b="0" i="0" dirty="0" smtClean="0">
              <a:solidFill>
                <a:srgbClr val="404040"/>
              </a:solidFill>
              <a:effectLst/>
              <a:latin typeface="Inter"/>
            </a:endParaRPr>
          </a:p>
          <a:p>
            <a:pPr marL="742950" lvl="1" indent="-285750" algn="r" rtl="1">
              <a:buFont typeface="+mj-lt"/>
              <a:buAutoNum type="arabicPeriod"/>
            </a:pPr>
            <a:r>
              <a:rPr lang="fa-IR" b="0" i="0" dirty="0" smtClean="0">
                <a:solidFill>
                  <a:srgbClr val="404040"/>
                </a:solidFill>
                <a:effectLst/>
                <a:latin typeface="Inter"/>
              </a:rPr>
              <a:t>سوالات باید واضح، مرتبط و چالش‌برانگیز باشند.</a:t>
            </a:r>
            <a:endParaRPr lang="en-US" b="0" i="0" dirty="0" smtClean="0">
              <a:solidFill>
                <a:srgbClr val="404040"/>
              </a:solidFill>
              <a:effectLst/>
              <a:latin typeface="Inter"/>
            </a:endParaRPr>
          </a:p>
          <a:p>
            <a:pPr marL="457200" lvl="1" indent="0" algn="r" rtl="1">
              <a:buNone/>
            </a:pPr>
            <a:endParaRPr lang="fa-IR" b="0" i="0" dirty="0" smtClean="0">
              <a:solidFill>
                <a:srgbClr val="404040"/>
              </a:solidFill>
              <a:effectLst/>
              <a:latin typeface="Inter"/>
            </a:endParaRPr>
          </a:p>
          <a:p>
            <a:pPr algn="r" rtl="1">
              <a:buFont typeface="+mj-lt"/>
              <a:buAutoNum type="arabicPeriod"/>
            </a:pPr>
            <a:r>
              <a:rPr lang="fa-IR" b="1" i="0" dirty="0" smtClean="0">
                <a:solidFill>
                  <a:srgbClr val="404040"/>
                </a:solidFill>
                <a:effectLst/>
                <a:latin typeface="Inter"/>
              </a:rPr>
              <a:t>تعیین معیارهای ارزیابی:</a:t>
            </a:r>
            <a:endParaRPr lang="fa-IR" b="0" i="0" dirty="0" smtClean="0">
              <a:solidFill>
                <a:srgbClr val="404040"/>
              </a:solidFill>
              <a:effectLst/>
              <a:latin typeface="Inter"/>
            </a:endParaRPr>
          </a:p>
          <a:p>
            <a:pPr marL="742950" lvl="1" indent="-285750" algn="r" rtl="1">
              <a:buFont typeface="+mj-lt"/>
              <a:buAutoNum type="arabicPeriod"/>
            </a:pPr>
            <a:r>
              <a:rPr lang="fa-IR" b="0" i="0" dirty="0" smtClean="0">
                <a:solidFill>
                  <a:srgbClr val="404040"/>
                </a:solidFill>
                <a:effectLst/>
                <a:latin typeface="Inter"/>
              </a:rPr>
              <a:t>چه پاسخ‌هایی کامل و چه پاسخ‌هایی ناقص در نظر گرفته می‌شوند؟</a:t>
            </a:r>
          </a:p>
        </p:txBody>
      </p:sp>
    </p:spTree>
    <p:extLst>
      <p:ext uri="{BB962C8B-B14F-4D97-AF65-F5344CB8AC3E}">
        <p14:creationId xmlns:p14="http://schemas.microsoft.com/office/powerpoint/2010/main" val="611624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001100"/>
            <a:ext cx="8761413" cy="706964"/>
          </a:xfrm>
        </p:spPr>
        <p:txBody>
          <a:bodyPr/>
          <a:lstStyle/>
          <a:p>
            <a:pPr algn="r" rtl="1"/>
            <a:r>
              <a:rPr lang="fa-IR" b="1" i="0" dirty="0" smtClean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fa-IR" b="1" i="0" dirty="0" smtClean="0">
                <a:effectLst/>
                <a:latin typeface="Inter"/>
              </a:rPr>
              <a:t>مثال‌هایی از سوالات </a:t>
            </a:r>
            <a:r>
              <a:rPr lang="en-US" b="1" i="0" dirty="0" smtClean="0">
                <a:effectLst/>
                <a:latin typeface="Inter"/>
              </a:rPr>
              <a:t>KFP</a:t>
            </a:r>
            <a:r>
              <a:rPr lang="en-US" b="1" i="0" dirty="0" smtClean="0">
                <a:solidFill>
                  <a:srgbClr val="404040"/>
                </a:solidFill>
                <a:effectLst/>
                <a:latin typeface="Inter"/>
              </a:rPr>
              <a:t/>
            </a:r>
            <a:br>
              <a:rPr lang="en-US" b="1" i="0" dirty="0" smtClean="0">
                <a:solidFill>
                  <a:srgbClr val="404040"/>
                </a:solidFill>
                <a:effectLst/>
                <a:latin typeface="Inter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/>
            <a:r>
              <a:rPr lang="fa-IR" b="1" i="0" dirty="0" smtClean="0">
                <a:solidFill>
                  <a:srgbClr val="404040"/>
                </a:solidFill>
                <a:effectLst/>
                <a:latin typeface="Inter"/>
              </a:rPr>
              <a:t>مثال ۱: سوال تشریحی</a:t>
            </a:r>
            <a:endParaRPr lang="fa-IR" b="0" i="0" dirty="0" smtClean="0">
              <a:solidFill>
                <a:srgbClr val="404040"/>
              </a:solidFill>
              <a:effectLst/>
              <a:latin typeface="Inter"/>
            </a:endParaRPr>
          </a:p>
          <a:p>
            <a:pPr algn="r" rtl="1"/>
            <a:r>
              <a:rPr lang="fa-IR" b="0" i="0" dirty="0" smtClean="0">
                <a:solidFill>
                  <a:srgbClr val="404040"/>
                </a:solidFill>
                <a:effectLst/>
                <a:latin typeface="Inter"/>
              </a:rPr>
              <a:t>سوال: "علل احتمالی زردی در نوزادان چیست و چگونه تشخیص داده می‌شود؟"</a:t>
            </a:r>
          </a:p>
          <a:p>
            <a:pPr algn="r" rtl="1"/>
            <a:r>
              <a:rPr lang="fa-IR" b="0" i="0" dirty="0" smtClean="0">
                <a:solidFill>
                  <a:srgbClr val="404040"/>
                </a:solidFill>
                <a:effectLst/>
                <a:latin typeface="Inter"/>
              </a:rPr>
              <a:t>پاسخ ایده‌آل:</a:t>
            </a:r>
          </a:p>
          <a:p>
            <a:pPr marL="742950" lvl="1" indent="-285750" algn="r" rtl="1"/>
            <a:r>
              <a:rPr lang="fa-IR" b="0" i="0" dirty="0" smtClean="0">
                <a:solidFill>
                  <a:srgbClr val="404040"/>
                </a:solidFill>
                <a:effectLst/>
                <a:latin typeface="Inter"/>
              </a:rPr>
              <a:t>علل: زردی فیزیولوژیک، ناسازگاری خونی، عفونت‌ها.</a:t>
            </a:r>
          </a:p>
          <a:p>
            <a:pPr marL="742950" lvl="1" indent="-285750" algn="r" rtl="1"/>
            <a:r>
              <a:rPr lang="fa-IR" b="0" i="0" dirty="0" smtClean="0">
                <a:solidFill>
                  <a:srgbClr val="404040"/>
                </a:solidFill>
                <a:effectLst/>
                <a:latin typeface="Inter"/>
              </a:rPr>
              <a:t>تشخیص: آزمایش بیلی‌روبین، تست‌های خونی، تاریخچه بالینی.</a:t>
            </a:r>
          </a:p>
          <a:p>
            <a:pPr algn="r" rtl="1"/>
            <a:r>
              <a:rPr lang="fa-IR" b="1" i="0" dirty="0" smtClean="0">
                <a:solidFill>
                  <a:srgbClr val="404040"/>
                </a:solidFill>
                <a:effectLst/>
                <a:latin typeface="Inter"/>
              </a:rPr>
              <a:t>مثال ۲: سناریوی بالینی</a:t>
            </a:r>
            <a:endParaRPr lang="fa-IR" b="0" i="0" dirty="0" smtClean="0">
              <a:solidFill>
                <a:srgbClr val="404040"/>
              </a:solidFill>
              <a:effectLst/>
              <a:latin typeface="Inter"/>
            </a:endParaRPr>
          </a:p>
          <a:p>
            <a:pPr algn="r" rtl="1"/>
            <a:r>
              <a:rPr lang="fa-IR" b="0" i="0" dirty="0" smtClean="0">
                <a:solidFill>
                  <a:srgbClr val="404040"/>
                </a:solidFill>
                <a:effectLst/>
                <a:latin typeface="Inter"/>
              </a:rPr>
              <a:t>سناریو: "یک کودک ۳ ساله با تب بالا و تشنج مراجعه کرده است. مراحل ارزیابی و درمان را توضیح دهید."</a:t>
            </a:r>
          </a:p>
          <a:p>
            <a:pPr algn="r" rtl="1"/>
            <a:r>
              <a:rPr lang="fa-IR" b="0" i="0" dirty="0" smtClean="0">
                <a:solidFill>
                  <a:srgbClr val="404040"/>
                </a:solidFill>
                <a:effectLst/>
                <a:latin typeface="Inter"/>
              </a:rPr>
              <a:t>پاسخ ایده‌آل:</a:t>
            </a:r>
          </a:p>
          <a:p>
            <a:pPr marL="742950" lvl="1" indent="-285750" algn="r" rtl="1"/>
            <a:r>
              <a:rPr lang="fa-IR" b="0" i="0" dirty="0" smtClean="0">
                <a:solidFill>
                  <a:srgbClr val="404040"/>
                </a:solidFill>
                <a:effectLst/>
                <a:latin typeface="Inter"/>
              </a:rPr>
              <a:t>ارزیابی: تاریخچه، معاینه فیزیکی، آزمایش‌های خون و تصویربرداری.</a:t>
            </a:r>
          </a:p>
          <a:p>
            <a:pPr marL="742950" lvl="1" indent="-285750" algn="r" rtl="1"/>
            <a:r>
              <a:rPr lang="fa-IR" b="0" i="0" dirty="0" smtClean="0">
                <a:solidFill>
                  <a:srgbClr val="404040"/>
                </a:solidFill>
                <a:effectLst/>
                <a:latin typeface="Inter"/>
              </a:rPr>
              <a:t>درمان: کنترل تب، استفاده از داروهای ضدتشنج، بررسی علت تب.</a:t>
            </a:r>
            <a:r>
              <a:rPr lang="fa-IR" dirty="0" smtClean="0"/>
              <a:t/>
            </a:r>
            <a:br>
              <a:rPr lang="fa-IR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209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3514" y="955380"/>
            <a:ext cx="8761413" cy="706964"/>
          </a:xfrm>
        </p:spPr>
        <p:txBody>
          <a:bodyPr/>
          <a:lstStyle/>
          <a:p>
            <a:pPr algn="r" rtl="1"/>
            <a:r>
              <a:rPr lang="fa-IR" b="1" i="0" dirty="0" smtClean="0">
                <a:effectLst/>
                <a:latin typeface="Inter"/>
              </a:rPr>
              <a:t>مزایای آزمون </a:t>
            </a:r>
            <a:r>
              <a:rPr lang="en-US" b="1" i="0" dirty="0" smtClean="0">
                <a:effectLst/>
                <a:latin typeface="Inter"/>
              </a:rPr>
              <a:t>KFP</a:t>
            </a:r>
            <a:r>
              <a:rPr lang="en-US" b="1" i="0" dirty="0" smtClean="0">
                <a:solidFill>
                  <a:srgbClr val="404040"/>
                </a:solidFill>
                <a:effectLst/>
                <a:latin typeface="Inter"/>
              </a:rPr>
              <a:t/>
            </a:r>
            <a:br>
              <a:rPr lang="en-US" b="1" i="0" dirty="0" smtClean="0">
                <a:solidFill>
                  <a:srgbClr val="404040"/>
                </a:solidFill>
                <a:effectLst/>
                <a:latin typeface="Inter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1896" y="3233801"/>
            <a:ext cx="10515600" cy="2627503"/>
          </a:xfrm>
        </p:spPr>
        <p:txBody>
          <a:bodyPr/>
          <a:lstStyle/>
          <a:p>
            <a:pPr algn="r" rtl="1"/>
            <a:r>
              <a:rPr lang="fa-IR" b="1" i="0" dirty="0" smtClean="0">
                <a:solidFill>
                  <a:srgbClr val="404040"/>
                </a:solidFill>
                <a:effectLst/>
                <a:latin typeface="Inter"/>
              </a:rPr>
              <a:t>مزایا:</a:t>
            </a:r>
            <a:endParaRPr lang="fa-IR" b="0" i="0" dirty="0" smtClean="0">
              <a:solidFill>
                <a:srgbClr val="404040"/>
              </a:solidFill>
              <a:effectLst/>
              <a:latin typeface="Inter"/>
            </a:endParaRPr>
          </a:p>
          <a:p>
            <a:pPr algn="r" rtl="1"/>
            <a:r>
              <a:rPr lang="fa-IR" b="0" i="0" dirty="0" smtClean="0">
                <a:solidFill>
                  <a:srgbClr val="404040"/>
                </a:solidFill>
                <a:effectLst/>
                <a:latin typeface="Inter"/>
              </a:rPr>
              <a:t>ارزیابی عمیق دانش و مهارت‌های بالینی.</a:t>
            </a:r>
          </a:p>
          <a:p>
            <a:pPr algn="r" rtl="1"/>
            <a:r>
              <a:rPr lang="fa-IR" b="0" i="0" dirty="0" smtClean="0">
                <a:solidFill>
                  <a:srgbClr val="404040"/>
                </a:solidFill>
                <a:effectLst/>
                <a:latin typeface="Inter"/>
              </a:rPr>
              <a:t>تشویق تفکر تحلیلی و حل مسئله.</a:t>
            </a:r>
          </a:p>
          <a:p>
            <a:pPr algn="r" rtl="1"/>
            <a:r>
              <a:rPr lang="fa-IR" b="0" i="0" dirty="0" smtClean="0">
                <a:solidFill>
                  <a:srgbClr val="404040"/>
                </a:solidFill>
                <a:effectLst/>
                <a:latin typeface="Inter"/>
              </a:rPr>
              <a:t>کمک به دانشجویان برای درک بهتر مفاهیم پیچیده.</a:t>
            </a:r>
          </a:p>
        </p:txBody>
      </p:sp>
    </p:spTree>
    <p:extLst>
      <p:ext uri="{BB962C8B-B14F-4D97-AF65-F5344CB8AC3E}">
        <p14:creationId xmlns:p14="http://schemas.microsoft.com/office/powerpoint/2010/main" val="242509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b="1" dirty="0" smtClean="0"/>
              <a:t>چالش‌های آزمون </a:t>
            </a:r>
            <a:r>
              <a:rPr lang="en-US" b="1" dirty="0" smtClean="0"/>
              <a:t>KFP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30297"/>
            <a:ext cx="10515600" cy="1987423"/>
          </a:xfrm>
        </p:spPr>
        <p:txBody>
          <a:bodyPr/>
          <a:lstStyle/>
          <a:p>
            <a:pPr algn="r" rtl="1"/>
            <a:r>
              <a:rPr lang="fa-IR" b="1" dirty="0" smtClean="0"/>
              <a:t>چالش‌ها</a:t>
            </a:r>
            <a:r>
              <a:rPr lang="fa-IR" b="1" dirty="0"/>
              <a:t>:</a:t>
            </a:r>
            <a:endParaRPr lang="fa-IR" dirty="0"/>
          </a:p>
          <a:p>
            <a:pPr algn="r" rtl="1"/>
            <a:r>
              <a:rPr lang="fa-IR" dirty="0"/>
              <a:t>زمان‌بر بودن تصحیح سوالات تشریحی.</a:t>
            </a:r>
          </a:p>
          <a:p>
            <a:pPr algn="r" rtl="1"/>
            <a:r>
              <a:rPr lang="fa-IR" dirty="0"/>
              <a:t>نیاز به طراحی دقیق سوالات برای جلوگیری از ابهام</a:t>
            </a:r>
            <a:r>
              <a:rPr lang="fa-IR" dirty="0" smtClean="0"/>
              <a:t>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52842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6122" y="763356"/>
            <a:ext cx="8761413" cy="706964"/>
          </a:xfrm>
        </p:spPr>
        <p:txBody>
          <a:bodyPr/>
          <a:lstStyle/>
          <a:p>
            <a:pPr algn="r" rtl="1"/>
            <a:r>
              <a:rPr lang="fa-IR" b="1" i="0" dirty="0" smtClean="0">
                <a:effectLst/>
                <a:latin typeface="Inter"/>
              </a:rPr>
              <a:t>منابع معتبر</a:t>
            </a:r>
            <a:r>
              <a:rPr lang="fa-IR" b="1" i="0" dirty="0" smtClean="0">
                <a:solidFill>
                  <a:srgbClr val="404040"/>
                </a:solidFill>
                <a:effectLst/>
                <a:latin typeface="Inter"/>
              </a:rPr>
              <a:t/>
            </a:r>
            <a:br>
              <a:rPr lang="fa-IR" b="1" i="0" dirty="0" smtClean="0">
                <a:solidFill>
                  <a:srgbClr val="404040"/>
                </a:solidFill>
                <a:effectLst/>
                <a:latin typeface="Inter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29129"/>
            <a:ext cx="10515600" cy="2472055"/>
          </a:xfrm>
        </p:spPr>
        <p:txBody>
          <a:bodyPr/>
          <a:lstStyle/>
          <a:p>
            <a:pPr algn="r" rtl="1"/>
            <a:r>
              <a:rPr lang="fa-IR" b="1" i="0" dirty="0" smtClean="0">
                <a:solidFill>
                  <a:srgbClr val="404040"/>
                </a:solidFill>
                <a:effectLst/>
                <a:latin typeface="Inter"/>
              </a:rPr>
              <a:t>منابع پیشنهادی:</a:t>
            </a:r>
            <a:endParaRPr lang="fa-IR" b="0" i="0" dirty="0" smtClean="0">
              <a:solidFill>
                <a:srgbClr val="404040"/>
              </a:solidFill>
              <a:effectLst/>
              <a:latin typeface="Inter"/>
            </a:endParaRPr>
          </a:p>
          <a:p>
            <a:pPr algn="r" rtl="1">
              <a:buFont typeface="+mj-lt"/>
              <a:buAutoNum type="arabicPeriod"/>
            </a:pPr>
            <a:r>
              <a:rPr lang="fa-IR" b="0" i="0" dirty="0" smtClean="0">
                <a:solidFill>
                  <a:srgbClr val="404040"/>
                </a:solidFill>
                <a:effectLst/>
                <a:latin typeface="Inter"/>
              </a:rPr>
              <a:t>کتاب 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Inter"/>
              </a:rPr>
              <a:t>Nelson Textbook of Pediatrics"</a:t>
            </a:r>
            <a:r>
              <a:rPr lang="fa-IR" b="0" i="0" dirty="0" smtClean="0">
                <a:solidFill>
                  <a:srgbClr val="404040"/>
                </a:solidFill>
                <a:effectLst/>
                <a:latin typeface="Inter"/>
              </a:rPr>
              <a:t>"</a:t>
            </a:r>
            <a:endParaRPr lang="en-US" b="0" i="0" dirty="0" smtClean="0">
              <a:solidFill>
                <a:srgbClr val="404040"/>
              </a:solidFill>
              <a:effectLst/>
              <a:latin typeface="Inter"/>
            </a:endParaRPr>
          </a:p>
          <a:p>
            <a:pPr algn="r" rtl="1">
              <a:buFont typeface="+mj-lt"/>
              <a:buAutoNum type="arabicPeriod"/>
            </a:pPr>
            <a:r>
              <a:rPr lang="fa-IR" b="0" i="0" dirty="0" smtClean="0">
                <a:solidFill>
                  <a:srgbClr val="404040"/>
                </a:solidFill>
                <a:effectLst/>
                <a:latin typeface="Inter"/>
              </a:rPr>
              <a:t>راهنمای آموزشی 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Inter"/>
              </a:rPr>
              <a:t>American Academy of Pediatrics (AAP)"</a:t>
            </a:r>
            <a:r>
              <a:rPr lang="fa-IR" b="0" i="0" dirty="0" smtClean="0">
                <a:solidFill>
                  <a:srgbClr val="404040"/>
                </a:solidFill>
                <a:effectLst/>
                <a:latin typeface="Inter"/>
              </a:rPr>
              <a:t>"</a:t>
            </a:r>
            <a:endParaRPr lang="en-US" b="0" i="0" dirty="0" smtClean="0">
              <a:solidFill>
                <a:srgbClr val="404040"/>
              </a:solidFill>
              <a:effectLst/>
              <a:latin typeface="Inter"/>
            </a:endParaRPr>
          </a:p>
          <a:p>
            <a:pPr algn="r" rtl="1">
              <a:buFont typeface="+mj-lt"/>
              <a:buAutoNum type="arabicPeriod"/>
            </a:pPr>
            <a:r>
              <a:rPr lang="fa-IR" b="0" i="0" dirty="0" smtClean="0">
                <a:solidFill>
                  <a:srgbClr val="404040"/>
                </a:solidFill>
                <a:effectLst/>
                <a:latin typeface="Inter"/>
              </a:rPr>
              <a:t>مقالات معتبر در مجلات پزشکی کودکان مانند 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Inter"/>
              </a:rPr>
              <a:t>Pediatrics"</a:t>
            </a:r>
            <a:r>
              <a:rPr lang="fa-IR" b="0" i="0" dirty="0" smtClean="0">
                <a:solidFill>
                  <a:srgbClr val="404040"/>
                </a:solidFill>
                <a:effectLst/>
                <a:latin typeface="Inter"/>
              </a:rPr>
              <a:t>"</a:t>
            </a:r>
            <a:endParaRPr lang="en-US" b="0" i="0" dirty="0" smtClean="0">
              <a:solidFill>
                <a:srgbClr val="404040"/>
              </a:solidFill>
              <a:effectLst/>
              <a:latin typeface="Inter"/>
            </a:endParaRPr>
          </a:p>
        </p:txBody>
      </p:sp>
    </p:spTree>
    <p:extLst>
      <p:ext uri="{BB962C8B-B14F-4D97-AF65-F5344CB8AC3E}">
        <p14:creationId xmlns:p14="http://schemas.microsoft.com/office/powerpoint/2010/main" val="2226127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b="1" dirty="0" smtClean="0"/>
              <a:t>نتیجه‌گیری:</a:t>
            </a:r>
            <a:r>
              <a:rPr lang="fa-IR" dirty="0" smtClean="0"/>
              <a:t/>
            </a:r>
            <a:br>
              <a:rPr lang="fa-IR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3336" y="3087497"/>
            <a:ext cx="10515600" cy="2398903"/>
          </a:xfrm>
        </p:spPr>
        <p:txBody>
          <a:bodyPr/>
          <a:lstStyle/>
          <a:p>
            <a:pPr algn="r" rtl="1"/>
            <a:r>
              <a:rPr lang="fa-IR" dirty="0" smtClean="0"/>
              <a:t>آزمون </a:t>
            </a:r>
            <a:r>
              <a:rPr lang="en-US" dirty="0"/>
              <a:t>KFP </a:t>
            </a:r>
            <a:r>
              <a:rPr lang="fa-IR" dirty="0"/>
              <a:t>یک ابزار موثر برای ارزیابی دانش و مهارت‌های بالینی دانشجویان پزشکی کودکان است</a:t>
            </a:r>
            <a:r>
              <a:rPr lang="fa-IR" dirty="0" smtClean="0"/>
              <a:t>.</a:t>
            </a:r>
            <a:endParaRPr lang="en-US" dirty="0" smtClean="0"/>
          </a:p>
          <a:p>
            <a:pPr marL="0" indent="0" algn="r" rtl="1">
              <a:buNone/>
            </a:pPr>
            <a:endParaRPr lang="fa-IR" dirty="0"/>
          </a:p>
          <a:p>
            <a:pPr algn="r" rtl="1"/>
            <a:r>
              <a:rPr lang="fa-IR" dirty="0"/>
              <a:t>طراحی دقیق سوالات و معیارهای ارزیابی برای موفقیت این آزمون ضروری است</a:t>
            </a:r>
            <a:r>
              <a:rPr lang="fa-IR" dirty="0" smtClean="0"/>
              <a:t>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9045069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21</TotalTime>
  <Words>1078</Words>
  <Application>Microsoft Office PowerPoint</Application>
  <PresentationFormat>Widescreen</PresentationFormat>
  <Paragraphs>117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Century Gothic</vt:lpstr>
      <vt:lpstr>Inter</vt:lpstr>
      <vt:lpstr>Times New Roman</vt:lpstr>
      <vt:lpstr>Wingdings 3</vt:lpstr>
      <vt:lpstr>Ion Boardroom</vt:lpstr>
      <vt:lpstr>آزمون KFP در رشته پزشکی کودکان: روش‌ها و مثال‌ها</vt:lpstr>
      <vt:lpstr>مقدمه </vt:lpstr>
      <vt:lpstr>ساختار آزمون KFP</vt:lpstr>
      <vt:lpstr>مراحل طراحی آزمون KFP </vt:lpstr>
      <vt:lpstr> مثال‌هایی از سوالات KFP </vt:lpstr>
      <vt:lpstr>مزایای آزمون KFP </vt:lpstr>
      <vt:lpstr>چالش‌های آزمون KFP </vt:lpstr>
      <vt:lpstr>منابع معتبر </vt:lpstr>
      <vt:lpstr>نتیجه‌گیری: </vt:lpstr>
      <vt:lpstr>نمونه آزمون KFP در پزشکی کودکان</vt:lpstr>
      <vt:lpstr> بخش ۱: سوالات تشریحی </vt:lpstr>
      <vt:lpstr>سوال۲:</vt:lpstr>
      <vt:lpstr>بخش ۲: سناریوهای بالینی </vt:lpstr>
      <vt:lpstr>سناریو ۲: </vt:lpstr>
      <vt:lpstr>بخش ۳: سوالات کوتاه پاسخ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آزمون KFP در رشته پزشکی کودکان: روش‌ها و مثال‌ها</dc:title>
  <dc:creator>ياسمن اشجاري</dc:creator>
  <cp:lastModifiedBy>ياسمن اشجاري</cp:lastModifiedBy>
  <cp:revision>17</cp:revision>
  <dcterms:created xsi:type="dcterms:W3CDTF">2025-02-27T09:57:34Z</dcterms:created>
  <dcterms:modified xsi:type="dcterms:W3CDTF">2025-02-27T10:19:23Z</dcterms:modified>
</cp:coreProperties>
</file>